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2"/>
  </p:notesMasterIdLst>
  <p:sldIdLst>
    <p:sldId id="256" r:id="rId2"/>
    <p:sldId id="258" r:id="rId3"/>
    <p:sldId id="301" r:id="rId4"/>
    <p:sldId id="302" r:id="rId5"/>
    <p:sldId id="30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37" r:id="rId21"/>
    <p:sldId id="273" r:id="rId22"/>
    <p:sldId id="347" r:id="rId23"/>
    <p:sldId id="342" r:id="rId24"/>
    <p:sldId id="361" r:id="rId25"/>
    <p:sldId id="363" r:id="rId26"/>
    <p:sldId id="362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99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365" r:id="rId49"/>
    <p:sldId id="367" r:id="rId50"/>
    <p:sldId id="364" r:id="rId51"/>
    <p:sldId id="366" r:id="rId52"/>
    <p:sldId id="316" r:id="rId53"/>
    <p:sldId id="327" r:id="rId54"/>
    <p:sldId id="257" r:id="rId55"/>
    <p:sldId id="368" r:id="rId56"/>
    <p:sldId id="31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79" r:id="rId68"/>
    <p:sldId id="380" r:id="rId69"/>
    <p:sldId id="317" r:id="rId70"/>
    <p:sldId id="381" r:id="rId71"/>
    <p:sldId id="382" r:id="rId72"/>
    <p:sldId id="274" r:id="rId73"/>
    <p:sldId id="275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20" r:id="rId88"/>
    <p:sldId id="315" r:id="rId89"/>
    <p:sldId id="321" r:id="rId90"/>
    <p:sldId id="396" r:id="rId91"/>
    <p:sldId id="397" r:id="rId92"/>
    <p:sldId id="319" r:id="rId93"/>
    <p:sldId id="323" r:id="rId94"/>
    <p:sldId id="324" r:id="rId95"/>
    <p:sldId id="398" r:id="rId96"/>
    <p:sldId id="399" r:id="rId97"/>
    <p:sldId id="400" r:id="rId98"/>
    <p:sldId id="401" r:id="rId99"/>
    <p:sldId id="402" r:id="rId100"/>
    <p:sldId id="296" r:id="rId101"/>
    <p:sldId id="297" r:id="rId102"/>
    <p:sldId id="298" r:id="rId103"/>
    <p:sldId id="403" r:id="rId104"/>
    <p:sldId id="404" r:id="rId105"/>
    <p:sldId id="405" r:id="rId106"/>
    <p:sldId id="406" r:id="rId107"/>
    <p:sldId id="303" r:id="rId108"/>
    <p:sldId id="305" r:id="rId109"/>
    <p:sldId id="306" r:id="rId110"/>
    <p:sldId id="307" r:id="rId111"/>
    <p:sldId id="308" r:id="rId112"/>
    <p:sldId id="309" r:id="rId113"/>
    <p:sldId id="310" r:id="rId114"/>
    <p:sldId id="311" r:id="rId115"/>
    <p:sldId id="312" r:id="rId116"/>
    <p:sldId id="313" r:id="rId117"/>
    <p:sldId id="314" r:id="rId118"/>
    <p:sldId id="325" r:id="rId119"/>
    <p:sldId id="326" r:id="rId120"/>
    <p:sldId id="322" r:id="rId121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22"/>
  </p:normalViewPr>
  <p:slideViewPr>
    <p:cSldViewPr snapToGrid="0" snapToObjects="1">
      <p:cViewPr varScale="1">
        <p:scale>
          <a:sx n="104" d="100"/>
          <a:sy n="104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7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6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06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3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97638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har char="•"/>
            </a:lvl1pPr>
            <a:lvl5pPr marL="2194560" indent="-3657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171463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935302"/>
            <a:ext cx="6858000" cy="1989668"/>
          </a:xfrm>
          <a:prstGeom prst="rect">
            <a:avLst/>
          </a:prstGeom>
        </p:spPr>
        <p:txBody>
          <a:bodyPr anchor="b"/>
          <a:lstStyle>
            <a:lvl1pPr algn="ctr">
              <a:defRPr sz="45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001698"/>
            <a:ext cx="6858000" cy="137980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411726" y="5310594"/>
            <a:ext cx="27507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505444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71032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76729"/>
            <a:ext cx="8229600" cy="125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438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3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pad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go_chach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securitysite.com/golang/go_symmetric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securitysite-when-bob-met-alice/rijndael-v-serpent-9bf47d1514f4?source=friends_link&amp;sk=ff9f5d351499ebbafca3c42b88fccc8a" TargetMode="Externa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asecuritysite-when-bob-met-alice/boiling-every-ocean-on-the-planet-16-384-times-to-crack-a-single-key-a371fff425b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aes_mode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encryption/aes_modes?val=aaaaaaaaaaaaaaaaaaaaaaaaaaaaaaaaaaa%2Cpas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securitysite.com/encryption/rc4_key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asecuritysite.com/encryption/poly1305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pass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boiling-every-ocean-on-the-planet-16-384-times-to-crack-a-single-key-a371fff425b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hyperlink" Target="https://asecuritysite.com/aws/lab03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odan.io/search?query=html%3A%22We+hacked+your+company+successfully%22+title%3A%22How+to+Restore+Your+Files%22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hyperlink" Target="https://asecuritysite.com/hash2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r>
              <a:rPr lang="en-US" sz="2000" b="0" dirty="0"/>
              <a:t>: Creation and Modes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sz="2000" b="0" dirty="0"/>
              <a:t>https://</a:t>
            </a:r>
            <a:r>
              <a:rPr sz="2000" b="0" dirty="0" err="1"/>
              <a:t>asecuritysite.com</a:t>
            </a:r>
            <a:r>
              <a:rPr sz="2000" b="0" dirty="0"/>
              <a:t>/</a:t>
            </a:r>
            <a:r>
              <a:rPr lang="en-US" sz="2000" b="0" dirty="0"/>
              <a:t>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DDF9768F-88AF-C6C4-FD15-643E899E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3" y="3023801"/>
            <a:ext cx="4741606" cy="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GPUs in the Cloud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1201317"/>
            <a:ext cx="8283131" cy="1756405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3089904"/>
            <a:ext cx="8070281" cy="126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625A2-5A40-85C8-9A9F-DA4F95C26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1" y="4539493"/>
            <a:ext cx="7772400" cy="78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DE771-5917-0BCE-827F-223E1B0683D9}"/>
              </a:ext>
            </a:extLst>
          </p:cNvPr>
          <p:cNvSpPr txBox="1"/>
          <p:nvPr/>
        </p:nvSpPr>
        <p:spPr>
          <a:xfrm>
            <a:off x="4316610" y="355721"/>
            <a:ext cx="46973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32F3E"/>
                </a:solidFill>
                <a:effectLst/>
                <a:latin typeface="AmazonEmber"/>
              </a:rPr>
              <a:t>G5: NVIDIA A10G Tensor Core GPUs. Up to  to 192 vCPUs</a:t>
            </a:r>
            <a:r>
              <a:rPr lang="en-GB" dirty="0">
                <a:solidFill>
                  <a:srgbClr val="232F3E"/>
                </a:solidFill>
                <a:latin typeface="AmazonEmber"/>
              </a:rPr>
              <a:t>. 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31.2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VIDIA-NALA"/>
              </a:rPr>
              <a:t>teraFLOPS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, 24GB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646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4" y="1263952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1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85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91602" y="1292567"/>
            <a:ext cx="5393446" cy="2808312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3"/>
          <p:cNvSpPr txBox="1"/>
          <p:nvPr/>
        </p:nvSpPr>
        <p:spPr>
          <a:xfrm>
            <a:off x="457200" y="115087"/>
            <a:ext cx="4572000" cy="567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Nvidia GeForce GTX 1080 Ti Specifications:</a:t>
            </a:r>
            <a:br/>
            <a:r>
              <a:rPr b="0"/>
              <a:t>– Graphics Processing Clusters: 6</a:t>
            </a:r>
            <a:br>
              <a:rPr b="0"/>
            </a:br>
            <a:r>
              <a:rPr b="0"/>
              <a:t>– Streaming Multiprocessors: 28</a:t>
            </a:r>
            <a:br>
              <a:rPr b="0"/>
            </a:br>
            <a:r>
              <a:rPr b="0"/>
              <a:t>– CUDA Cores (single precision): 3584</a:t>
            </a:r>
            <a:br>
              <a:rPr b="0"/>
            </a:br>
            <a:r>
              <a:rPr b="0"/>
              <a:t>– Texture Units: 224</a:t>
            </a:r>
            <a:br>
              <a:rPr b="0"/>
            </a:br>
            <a:r>
              <a:rPr b="0"/>
              <a:t>– ROP Units: 88</a:t>
            </a:r>
            <a:br>
              <a:rPr b="0"/>
            </a:br>
            <a:r>
              <a:rPr b="0"/>
              <a:t>– Base Clock: 1480 MHz</a:t>
            </a:r>
            <a:br>
              <a:rPr b="0"/>
            </a:br>
            <a:r>
              <a:rPr b="0"/>
              <a:t>– Boost Clock: 1582 MHz</a:t>
            </a:r>
            <a:br>
              <a:rPr b="0"/>
            </a:br>
            <a:r>
              <a:rPr b="0"/>
              <a:t>– Memory Clock: 5505 MHz</a:t>
            </a:r>
            <a:br>
              <a:rPr b="0"/>
            </a:br>
            <a:r>
              <a:rPr b="0"/>
              <a:t>– Memory Data Rate: 11 Gbps</a:t>
            </a:r>
            <a:br>
              <a:rPr b="0"/>
            </a:br>
            <a:r>
              <a:rPr b="0"/>
              <a:t>– L2 Cache Size: 2816K</a:t>
            </a:r>
            <a:br>
              <a:rPr b="0"/>
            </a:br>
            <a:r>
              <a:rPr b="0"/>
              <a:t>– Total Video Memory: 11264MB GDDR5X</a:t>
            </a:r>
            <a:br>
              <a:rPr b="0"/>
            </a:br>
            <a:r>
              <a:rPr b="0"/>
              <a:t>– Memory Interface: 352-bit</a:t>
            </a:r>
            <a:br>
              <a:rPr b="0"/>
            </a:br>
            <a:r>
              <a:rPr b="0"/>
              <a:t>– Total Memory Bandwidth: 484 GB/s</a:t>
            </a:r>
            <a:br>
              <a:rPr b="0"/>
            </a:br>
            <a:r>
              <a:rPr b="0"/>
              <a:t>– Texture Rate (Bilinear): 331.5 GigaTexels/sec</a:t>
            </a:r>
            <a:br>
              <a:rPr b="0"/>
            </a:br>
            <a:r>
              <a:rPr b="0"/>
              <a:t>– Fabrication Process: 16 nm</a:t>
            </a:r>
            <a:br>
              <a:rPr b="0"/>
            </a:br>
            <a:r>
              <a:rPr b="0"/>
              <a:t>– Transistor Count: 12 Billion</a:t>
            </a:r>
            <a:br>
              <a:rPr b="0"/>
            </a:br>
            <a:r>
              <a:rPr b="0"/>
              <a:t>– Connectors: 3 x DisplayPort, 1 x HDMI</a:t>
            </a:r>
            <a:br>
              <a:rPr b="0"/>
            </a:br>
            <a:r>
              <a:rPr b="0"/>
              <a:t>– Power Connectors: One 6-pin, One 8-pin</a:t>
            </a:r>
            <a:br>
              <a:rPr b="0"/>
            </a:br>
            <a:r>
              <a:rPr b="0"/>
              <a:t>– Recommended Power Supply: 600 Watts</a:t>
            </a:r>
          </a:p>
        </p:txBody>
      </p:sp>
      <p:pic>
        <p:nvPicPr>
          <p:cNvPr id="9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705372"/>
            <a:ext cx="8686801" cy="375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90700"/>
            <a:ext cx="4572000" cy="28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" y="0"/>
            <a:ext cx="8996985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C4F2D9CF-0152-5BEF-8FAC-A5F9EF80C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46889"/>
            <a:ext cx="9144000" cy="45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FDFD-41FD-774F-9534-E60380185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" y="1454944"/>
            <a:ext cx="8001000" cy="238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</a:t>
            </a:r>
            <a:endParaRPr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324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Block cipher</a:t>
            </a:r>
            <a:endParaRPr lang="en-US" sz="3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8BB84B3-BC1C-3143-A001-4D49E4C6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5340"/>
            <a:ext cx="9144000" cy="44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894B6D-DAFB-1041-B4F6-A48A0DF324A2}"/>
              </a:ext>
            </a:extLst>
          </p:cNvPr>
          <p:cNvSpPr/>
          <p:nvPr/>
        </p:nvSpPr>
        <p:spPr>
          <a:xfrm>
            <a:off x="0" y="5169068"/>
            <a:ext cx="3098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go_pad</a:t>
            </a:r>
            <a:endParaRPr lang="en-US" sz="135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"/>
          <p:cNvSpPr txBox="1">
            <a:spLocks noGrp="1"/>
          </p:cNvSpPr>
          <p:nvPr>
            <p:ph type="title" idx="4294967295"/>
          </p:nvPr>
        </p:nvSpPr>
        <p:spPr>
          <a:xfrm>
            <a:off x="868680" y="491490"/>
            <a:ext cx="7406640" cy="85725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Body"/>
          <p:cNvSpPr txBox="1">
            <a:spLocks noGrp="1"/>
          </p:cNvSpPr>
          <p:nvPr>
            <p:ph type="body" idx="4294967295"/>
          </p:nvPr>
        </p:nvSpPr>
        <p:spPr>
          <a:xfrm>
            <a:off x="868680" y="1485900"/>
            <a:ext cx="7406640" cy="33947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570B7E13-1230-0144-91F1-6D13731471E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/>
              <a:t>Symmetric Key – Stream cipher</a:t>
            </a:r>
            <a:endParaRPr lang="en-US" sz="30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02759F55-6B57-8B48-8266-8DE45D11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9385"/>
            <a:ext cx="9144000" cy="46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A5C2B1-E1B4-E042-A83F-1478A51B7284}"/>
              </a:ext>
            </a:extLst>
          </p:cNvPr>
          <p:cNvSpPr/>
          <p:nvPr/>
        </p:nvSpPr>
        <p:spPr>
          <a:xfrm>
            <a:off x="0" y="5152251"/>
            <a:ext cx="3329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</a:t>
            </a:r>
            <a:r>
              <a:rPr lang="en-US" sz="1350" dirty="0" err="1">
                <a:hlinkClick r:id="rId3"/>
              </a:rPr>
              <a:t>asecuritysite.com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golang</a:t>
            </a:r>
            <a:r>
              <a:rPr lang="en-US" sz="1350" dirty="0">
                <a:hlinkClick r:id="rId3"/>
              </a:rPr>
              <a:t>/</a:t>
            </a:r>
            <a:r>
              <a:rPr lang="en-US" sz="1350" dirty="0" err="1">
                <a:hlinkClick r:id="rId3"/>
              </a:rPr>
              <a:t>go_chacha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65224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8C24032-F092-7641-A360-EC8FC455F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3" y="923209"/>
            <a:ext cx="7716187" cy="317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- Modes</a:t>
            </a:r>
            <a:endParaRPr sz="3000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C450-15D3-4045-9ED2-B80F8ED0F33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F1A61E0-754A-C24F-99FD-554D12F21F27}"/>
              </a:ext>
            </a:extLst>
          </p:cNvPr>
          <p:cNvSpPr txBox="1">
            <a:spLocks/>
          </p:cNvSpPr>
          <p:nvPr/>
        </p:nvSpPr>
        <p:spPr>
          <a:xfrm>
            <a:off x="676275" y="4289775"/>
            <a:ext cx="6858000" cy="124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l" hangingPunct="1"/>
            <a:r>
              <a:rPr lang="en-US" sz="1800"/>
              <a:t>AES Block cipher modes: ECB (No salt), CBC (Cipher Block Chaining).</a:t>
            </a:r>
          </a:p>
          <a:p>
            <a:pPr algn="l" hangingPunct="1"/>
            <a:r>
              <a:rPr lang="en-US" sz="1800"/>
              <a:t>AES Stream modes: CFB (Cipher Feedback), OFB (Output Feedback), CTR (Counter), GCM (Galois Counter Mode).  </a:t>
            </a:r>
          </a:p>
          <a:p>
            <a:pPr algn="l" hangingPunct="1"/>
            <a:endParaRPr lang="en-US" sz="1800"/>
          </a:p>
          <a:p>
            <a:pPr algn="l" hangingPunct="1"/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9ABB92-5291-AA49-A6C1-88967D3AD74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5391872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Electronic Code Code (ECB)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ACD71C5-7CFB-E749-82D6-BF849303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23209"/>
            <a:ext cx="6553200" cy="326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4D0EFF-A69B-6644-823C-707538697194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782767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Symmetric Key – Cipher Block Chaining (CBC)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E13F4E6-4878-AE43-B514-D7991E5D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459" y="923209"/>
            <a:ext cx="5328773" cy="32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B1B5E-89D1-104D-929B-E21D33943947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897684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76275" y="4289775"/>
            <a:ext cx="6858000" cy="1241822"/>
          </a:xfrm>
        </p:spPr>
        <p:txBody>
          <a:bodyPr/>
          <a:lstStyle/>
          <a:p>
            <a:pPr algn="l"/>
            <a:r>
              <a:rPr lang="en-US" dirty="0"/>
              <a:t>AES Block cipher modes: ECB (No salt), CBC (Cipher Block Chaining).</a:t>
            </a:r>
          </a:p>
          <a:p>
            <a:pPr algn="l"/>
            <a:r>
              <a:rPr lang="en-US" dirty="0"/>
              <a:t>AES Stream modes: CFB (Cipher Feedback), OFB (Output Feedback), CTR (Counter), GCM (Galois Counter Mode). 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8705850" cy="649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Authenticated Encryption with Additional Data (AEAD)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8C154EE-AE0B-5342-821A-125C7E6F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60817"/>
            <a:ext cx="6858000" cy="3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9AC6BF-3F7E-B045-BE43-E1E7B3A22C30}"/>
              </a:ext>
            </a:extLst>
          </p:cNvPr>
          <p:cNvSpPr/>
          <p:nvPr/>
        </p:nvSpPr>
        <p:spPr>
          <a:xfrm>
            <a:off x="0" y="5152251"/>
            <a:ext cx="3573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go_symmetric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20505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6" name="CMS (Cryptographic Message Syntax). This pads with the same value as the number of padding bytes. Defined in RFC 5652, PKCS#5, PKCS#7 and RFC 1423 PEM.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 b="1"/>
            </a:pPr>
            <a:r>
              <a:t>CMS</a:t>
            </a:r>
            <a:r>
              <a:rPr b="0"/>
              <a:t> (Cryptographic Message Syntax). This pads with the same value as the number of padding bytes. Defined in RFC 5652, PKCS#5, PKCS#7 and RFC 1423 PEM.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Bits</a:t>
            </a:r>
            <a:r>
              <a:rPr b="0"/>
              <a:t>. This pads with 0x80 (10000000) followed by zero (null) bytes. Defined in ANSI X.923 and ISO/IEC 9797-1.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ZeroLength</a:t>
            </a:r>
            <a:r>
              <a:rPr b="0"/>
              <a:t>. This pads with zeros except for the last byte which is equal to the number (length) of padding bytes.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Null</a:t>
            </a:r>
            <a:r>
              <a:rPr b="0"/>
              <a:t>. This pads will NULL bytes.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Space</a:t>
            </a:r>
            <a:r>
              <a:rPr b="0"/>
              <a:t>. This pads  with spaces. This is only used with ASCII text.</a:t>
            </a:r>
          </a:p>
          <a:p>
            <a:pPr>
              <a:spcBef>
                <a:spcPts val="400"/>
              </a:spcBef>
              <a:buChar char="•"/>
              <a:defRPr sz="2000" b="1"/>
            </a:pPr>
            <a:r>
              <a:t>Random</a:t>
            </a:r>
            <a:r>
              <a:rPr b="0"/>
              <a:t>. This pads with random bytes with the last byte defined by the number of padding bytes.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dding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Padding</a:t>
            </a:r>
          </a:p>
        </p:txBody>
      </p:sp>
      <p:sp>
        <p:nvSpPr>
          <p:cNvPr id="119" name="After padding (CMS): 68656c6c6f0b0b0b0b0b0b0b0b0b0b0b Cipher (ECB): 0a7ec77951291795bac6690c9e7f4c0d…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400"/>
              </a:spcBef>
              <a:buChar char="•"/>
              <a:defRPr sz="2000"/>
            </a:pPr>
            <a:r>
              <a:t>After padding (CMS): 68656c6c6f0b0b0b0b0b0b0b0b0b0b0b</a:t>
            </a:r>
            <a:br/>
            <a:r>
              <a:t>Cipher (ECB): 0a7ec77951291795bac6690c9e7f4c0d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(Bit): 68656c6c6f8000000000000000000000</a:t>
            </a:r>
            <a:br/>
            <a:r>
              <a:t>Cipher (ECB): 731abffc2e3b2c2b5caa9ca2339344f9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(ZeroLen): 68656c6c6f000000000000000000000a</a:t>
            </a:r>
            <a:br/>
            <a:r>
              <a:t>Cipher (ECB): d28e2f7e8e44e068732b292bde444245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(Null): 68656c6c6f0000000000000000000000</a:t>
            </a:r>
            <a:br/>
            <a:r>
              <a:t>Cipher (ECB): 444797422460453d95856eb2a1520ece</a:t>
            </a:r>
          </a:p>
          <a:p>
            <a:pPr>
              <a:spcBef>
                <a:spcPts val="400"/>
              </a:spcBef>
              <a:buChar char="•"/>
              <a:defRPr sz="2000"/>
            </a:pPr>
            <a:r>
              <a:t>After padding (Random): 68656c6c6</a:t>
            </a:r>
            <a:r>
              <a:rPr i="1"/>
              <a:t>ffc6ecfd884a38798d62</a:t>
            </a:r>
            <a:r>
              <a:t>a</a:t>
            </a:r>
            <a:r>
              <a:rPr b="1"/>
              <a:t>0a</a:t>
            </a:r>
            <a:br>
              <a:rPr b="1"/>
            </a:br>
            <a:r>
              <a:t>Cipher (ECB): c2c88b4364d2c2dc6f2cac9ab73c995d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3" name="Picture 2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29F6E92-DB72-FC14-B1E6-2428120CF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US" dirty="0"/>
              <a:t>10 days?</a:t>
            </a:r>
          </a:p>
          <a:p>
            <a:r>
              <a:rPr lang="en-US" dirty="0"/>
              <a:t>100 days?</a:t>
            </a:r>
          </a:p>
          <a:p>
            <a:r>
              <a:rPr lang="en-US" dirty="0"/>
              <a:t>1 year?</a:t>
            </a:r>
          </a:p>
          <a:p>
            <a:r>
              <a:rPr lang="en-US" dirty="0"/>
              <a:t>10 years?</a:t>
            </a:r>
          </a:p>
          <a:p>
            <a:r>
              <a:rPr lang="en-US" dirty="0"/>
              <a:t>100 years? </a:t>
            </a:r>
          </a:p>
        </p:txBody>
      </p:sp>
      <p:sp>
        <p:nvSpPr>
          <p:cNvPr id="4" name="Overview">
            <a:extLst>
              <a:ext uri="{FF2B5EF4-FFF2-40B4-BE49-F238E27FC236}">
                <a16:creationId xmlns:a16="http://schemas.microsoft.com/office/drawing/2014/main" id="{1D083943-6A33-1E42-A0A1-A4D5ABF80684}"/>
              </a:ext>
            </a:extLst>
          </p:cNvPr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Puzzle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67310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2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2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2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" y="0"/>
            <a:ext cx="9117013" cy="568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3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" y="0"/>
            <a:ext cx="911383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EA2980ED-3146-9A47-91EE-2BE5ABC3B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46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0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59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512"/>
            <a:ext cx="6921500" cy="5522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ES"/>
          <p:cNvSpPr txBox="1">
            <a:spLocks noGrp="1"/>
          </p:cNvSpPr>
          <p:nvPr>
            <p:ph type="title" idx="4294967295"/>
          </p:nvPr>
        </p:nvSpPr>
        <p:spPr>
          <a:xfrm>
            <a:off x="3276600" y="228600"/>
            <a:ext cx="54102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AES</a:t>
            </a:r>
          </a:p>
        </p:txBody>
      </p:sp>
      <p:sp>
        <p:nvSpPr>
          <p:cNvPr id="16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6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23825"/>
            <a:ext cx="2822576" cy="55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1489075"/>
            <a:ext cx="5991226" cy="1846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862" y="3600450"/>
            <a:ext cx="6013451" cy="1809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hlinkClick r:id="rId5"/>
            <a:extLst>
              <a:ext uri="{FF2B5EF4-FFF2-40B4-BE49-F238E27FC236}">
                <a16:creationId xmlns:a16="http://schemas.microsoft.com/office/drawing/2014/main" id="{A745B76C-9161-4B45-A0E1-D63BE2F6B1E4}"/>
              </a:ext>
            </a:extLst>
          </p:cNvPr>
          <p:cNvSpPr/>
          <p:nvPr/>
        </p:nvSpPr>
        <p:spPr>
          <a:xfrm>
            <a:off x="7807569" y="641838"/>
            <a:ext cx="1002323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NIST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EB9-2E62-8A4C-9856-B10CB9B9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95B58-111C-2541-B7F0-0219454A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a 128-bit key and brute force, how long would it take to crack a single key for 10 billion tries per second?</a:t>
            </a:r>
          </a:p>
          <a:p>
            <a:r>
              <a:rPr lang="en-GB" b="1" i="1" dirty="0"/>
              <a:t>529 million million million years</a:t>
            </a:r>
            <a:br>
              <a:rPr lang="en-GB" b="1" i="1" dirty="0"/>
            </a:br>
            <a:r>
              <a:rPr lang="en-GB" b="1" i="1" dirty="0"/>
              <a:t>- </a:t>
            </a:r>
            <a:r>
              <a:rPr lang="en-GB" dirty="0"/>
              <a:t>Boil every ocean on planet, 16,384 times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5E3C8-9C5C-A540-A3A6-B4A8957ECFEA}"/>
              </a:ext>
            </a:extLst>
          </p:cNvPr>
          <p:cNvSpPr/>
          <p:nvPr/>
        </p:nvSpPr>
        <p:spPr>
          <a:xfrm>
            <a:off x="7183315" y="4510454"/>
            <a:ext cx="11430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  <a:hlinkClick r:id="rId2"/>
              </a:rPr>
              <a:t>Article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49484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EB3641-8E4F-6848-B7F0-A9F0F961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111504"/>
            <a:ext cx="6350000" cy="4508500"/>
          </a:xfrm>
          <a:prstGeom prst="rect">
            <a:avLst/>
          </a:prstGeom>
        </p:spPr>
      </p:pic>
      <p:sp>
        <p:nvSpPr>
          <p:cNvPr id="7" name="AES">
            <a:extLst>
              <a:ext uri="{FF2B5EF4-FFF2-40B4-BE49-F238E27FC236}">
                <a16:creationId xmlns:a16="http://schemas.microsoft.com/office/drawing/2014/main" id="{B977CAEA-8128-C346-A83B-468D41DCE84A}"/>
              </a:ext>
            </a:extLst>
          </p:cNvPr>
          <p:cNvSpPr txBox="1">
            <a:spLocks/>
          </p:cNvSpPr>
          <p:nvPr/>
        </p:nvSpPr>
        <p:spPr>
          <a:xfrm>
            <a:off x="3276600" y="228600"/>
            <a:ext cx="54102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AES Modes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DF0B51B-6F19-0D4E-831C-E67818911A75}"/>
              </a:ext>
            </a:extLst>
          </p:cNvPr>
          <p:cNvSpPr/>
          <p:nvPr/>
        </p:nvSpPr>
        <p:spPr>
          <a:xfrm>
            <a:off x="6894576" y="160020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Example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45AC3254-10C4-C445-B46B-AC06AC40B593}"/>
              </a:ext>
            </a:extLst>
          </p:cNvPr>
          <p:cNvSpPr/>
          <p:nvPr/>
        </p:nvSpPr>
        <p:spPr>
          <a:xfrm>
            <a:off x="6894576" y="2121930"/>
            <a:ext cx="148132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ECB</a:t>
            </a:r>
          </a:p>
        </p:txBody>
      </p:sp>
    </p:spTree>
    <p:extLst>
      <p:ext uri="{BB962C8B-B14F-4D97-AF65-F5344CB8AC3E}">
        <p14:creationId xmlns:p14="http://schemas.microsoft.com/office/powerpoint/2010/main" val="83688859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dirty="0"/>
              <a:t>3DES</a:t>
            </a:r>
            <a:endParaRPr sz="2000" b="0" dirty="0"/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553" y="224412"/>
            <a:ext cx="1631725" cy="2329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56" y="295660"/>
            <a:ext cx="1369165" cy="1923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038" y="3233039"/>
            <a:ext cx="1631724" cy="2309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56" y="2648924"/>
            <a:ext cx="1400564" cy="1923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-DES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dirty="0"/>
              <a:t>3-DES</a:t>
            </a:r>
          </a:p>
        </p:txBody>
      </p:sp>
      <p:sp>
        <p:nvSpPr>
          <p:cNvPr id="180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181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2100"/>
            <a:ext cx="7607301" cy="3146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/encryption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157284B4-CD26-8E83-FA61-68EBF962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0*6VTcndPA9Z0J0Igk.jpg" descr="0*6VTcndPA9Z0J0Ig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3" y="101995"/>
            <a:ext cx="6667597" cy="402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*gBOMyYpz6-ND5B1R.jpg" descr="0*gBOMyYpz6-ND5B1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85" y="3210361"/>
            <a:ext cx="7175517" cy="228258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…"/>
          <p:cNvSpPr/>
          <p:nvPr/>
        </p:nvSpPr>
        <p:spPr>
          <a:xfrm>
            <a:off x="838200" y="1257300"/>
            <a:ext cx="6316961" cy="350778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ChaCha20 and Salsa take a 256-bit key (or a 128-bit version) and a 32-bit nonce. This creates a key stream, which is then XORed with the plaintext stream. In software, it is more than three times faster than AES, and is well suited to lower-powered devices and in real-time communications.</a:t>
            </a:r>
          </a:p>
          <a:p>
            <a:pPr defTabSz="457200">
              <a:lnSpc>
                <a:spcPts val="3800"/>
              </a:lnSpc>
              <a:spcBef>
                <a:spcPts val="12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ChaCha operates on 32-bit bits with a key of 256 bits (K=(k0, k1, k2, k3, k4, k5, k6, k7). This output blocks of 512-bits for the key stream (Z), and which is EX-ORed with the plaintext stream.</a:t>
            </a:r>
          </a:p>
        </p:txBody>
      </p:sp>
      <p:sp>
        <p:nvSpPr>
          <p:cNvPr id="192" name="Try!">
            <a:hlinkClick r:id="rId4"/>
          </p:cNvPr>
          <p:cNvSpPr/>
          <p:nvPr/>
        </p:nvSpPr>
        <p:spPr>
          <a:xfrm>
            <a:off x="7340600" y="2286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  <p:pic>
        <p:nvPicPr>
          <p:cNvPr id="193" name="Screen Shot 2019-01-25 at 11.53.55.png" descr="Screen Shot 2019-01-25 at 11.53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15" y="0"/>
            <a:ext cx="425203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ry!">
            <a:hlinkClick r:id="rId6"/>
          </p:cNvPr>
          <p:cNvSpPr/>
          <p:nvPr/>
        </p:nvSpPr>
        <p:spPr>
          <a:xfrm>
            <a:off x="7340600" y="952500"/>
            <a:ext cx="1270000" cy="61004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 advAuto="0"/>
      <p:bldP spid="191" grpId="0" animBg="1" advAuto="0"/>
      <p:bldP spid="193" grpId="0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dirty="0"/>
              <a:t>Key Entropy</a:t>
            </a:r>
            <a:br>
              <a:rPr lang="en-US" sz="200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B4B7D57C-4ADD-3234-C78C-1B044E52B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ry!">
            <a:hlinkClick r:id="rId3"/>
          </p:cNvPr>
          <p:cNvSpPr/>
          <p:nvPr/>
        </p:nvSpPr>
        <p:spPr>
          <a:xfrm>
            <a:off x="6680200" y="2273300"/>
            <a:ext cx="1270000" cy="53860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/>
          </a:lstStyle>
          <a:p>
            <a:r>
              <a:t>Try!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Key Storage/Transport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02C6F6-3B87-CAF7-EBB1-A35F674D7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1" y="1176739"/>
            <a:ext cx="6796585" cy="88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2AFE9C-B74B-1763-68D0-EEAE9FF3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16243"/>
            <a:ext cx="6086902" cy="21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5C73A2-3040-D54A-2B23-05F095ED0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9" y="3482097"/>
            <a:ext cx="4471201" cy="195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1C834-E886-FAFD-3AC3-7C2D9BE17D96}"/>
              </a:ext>
            </a:extLst>
          </p:cNvPr>
          <p:cNvSpPr txBox="1"/>
          <p:nvPr/>
        </p:nvSpPr>
        <p:spPr>
          <a:xfrm>
            <a:off x="1023582" y="2077624"/>
            <a:ext cx="11695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DER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68645-69DC-2C3B-D37D-56BB56BCC9DB}"/>
              </a:ext>
            </a:extLst>
          </p:cNvPr>
          <p:cNvSpPr txBox="1"/>
          <p:nvPr/>
        </p:nvSpPr>
        <p:spPr>
          <a:xfrm>
            <a:off x="7184213" y="1839317"/>
            <a:ext cx="12176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PEM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D4290-2281-6517-B417-C3DF07B7D867}"/>
              </a:ext>
            </a:extLst>
          </p:cNvPr>
          <p:cNvSpPr txBox="1"/>
          <p:nvPr/>
        </p:nvSpPr>
        <p:spPr>
          <a:xfrm>
            <a:off x="390717" y="3145260"/>
            <a:ext cx="12705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JSON format</a:t>
            </a:r>
          </a:p>
        </p:txBody>
      </p:sp>
    </p:spTree>
    <p:extLst>
      <p:ext uri="{BB962C8B-B14F-4D97-AF65-F5344CB8AC3E}">
        <p14:creationId xmlns:p14="http://schemas.microsoft.com/office/powerpoint/2010/main" val="52749177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KMS and HSM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7EF3D55-2EF6-E563-5B12-8EF3CE830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71" y="1181099"/>
            <a:ext cx="7150290" cy="42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613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38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sp>
        <p:nvSpPr>
          <p:cNvPr id="40" name="Overview"/>
          <p:cNvSpPr txBox="1"/>
          <p:nvPr/>
        </p:nvSpPr>
        <p:spPr>
          <a:xfrm>
            <a:off x="-25400" y="30534"/>
            <a:ext cx="7886700" cy="64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Boiling the planet</a:t>
            </a:r>
            <a:endParaRPr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3DFF72E6-79D4-264C-9013-E785255F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1900"/>
            <a:ext cx="914400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3"/>
            <a:extLst>
              <a:ext uri="{FF2B5EF4-FFF2-40B4-BE49-F238E27FC236}">
                <a16:creationId xmlns:a16="http://schemas.microsoft.com/office/drawing/2014/main" id="{AD882767-796C-8943-B3CE-409DFF928677}"/>
              </a:ext>
            </a:extLst>
          </p:cNvPr>
          <p:cNvSpPr/>
          <p:nvPr/>
        </p:nvSpPr>
        <p:spPr>
          <a:xfrm>
            <a:off x="6404317" y="4920735"/>
            <a:ext cx="1344168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105224020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-DES">
            <a:extLst>
              <a:ext uri="{FF2B5EF4-FFF2-40B4-BE49-F238E27FC236}">
                <a16:creationId xmlns:a16="http://schemas.microsoft.com/office/drawing/2014/main" id="{A7516DE7-60A7-4878-9328-7C37C6613406}"/>
              </a:ext>
            </a:extLst>
          </p:cNvPr>
          <p:cNvSpPr txBox="1">
            <a:spLocks/>
          </p:cNvSpPr>
          <p:nvPr/>
        </p:nvSpPr>
        <p:spPr>
          <a:xfrm>
            <a:off x="457200" y="228600"/>
            <a:ext cx="82296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GB" dirty="0"/>
              <a:t>Cloud-based Symmetric Key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911B5-7325-C2D2-E140-8D39153E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6" y="1308978"/>
            <a:ext cx="5315803" cy="219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0494A3-D55F-9A72-FC57-EE5203FE1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07" y="1534120"/>
            <a:ext cx="5404357" cy="394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Teams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3EAB2C5-219D-60D5-B299-50B1A932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6" y="1607815"/>
            <a:ext cx="6252982" cy="4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56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</a:t>
            </a:r>
            <a:br>
              <a:rPr sz="2000" b="0" dirty="0"/>
            </a:br>
            <a:r>
              <a:rPr sz="2000" b="0" dirty="0"/>
              <a:t>Key Entropy</a:t>
            </a:r>
            <a:r>
              <a:rPr lang="en-US" sz="2000" b="0" dirty="0"/>
              <a:t> </a:t>
            </a:r>
            <a:br>
              <a:rPr lang="en-US" sz="2000" b="0" dirty="0"/>
            </a:br>
            <a:r>
              <a:rPr lang="en-US" sz="2000" b="1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7C84C9FD-5F55-7634-9433-7A964C9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796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EF150-EFE6-34A9-6E0B-C0E90271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7ED3685-8906-C2A7-52BE-F8F400626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65"/>
            <a:ext cx="4902200" cy="52578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00C2D4A-29DA-70B8-359B-65CA6A202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45" y="1431404"/>
            <a:ext cx="3464255" cy="3399904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AC5C8A-0601-1AB5-E0AB-35CB90ECD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2" y="463550"/>
            <a:ext cx="7429500" cy="4787900"/>
          </a:xfrm>
          <a:prstGeom prst="rect">
            <a:avLst/>
          </a:prstGeom>
        </p:spPr>
      </p:pic>
      <p:pic>
        <p:nvPicPr>
          <p:cNvPr id="12" name="Picture 11" descr="A picture containing text, building, brick, building material&#10;&#10;Description automatically generated">
            <a:extLst>
              <a:ext uri="{FF2B5EF4-FFF2-40B4-BE49-F238E27FC236}">
                <a16:creationId xmlns:a16="http://schemas.microsoft.com/office/drawing/2014/main" id="{A6E6F1CF-8DE4-8AF6-BD05-36CD8D833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2" y="266283"/>
            <a:ext cx="7429500" cy="4666462"/>
          </a:xfrm>
          <a:prstGeom prst="rect">
            <a:avLst/>
          </a:prstGeom>
        </p:spPr>
      </p:pic>
      <p:pic>
        <p:nvPicPr>
          <p:cNvPr id="1026" name="Picture 2">
            <a:hlinkClick r:id="rId6"/>
            <a:extLst>
              <a:ext uri="{FF2B5EF4-FFF2-40B4-BE49-F238E27FC236}">
                <a16:creationId xmlns:a16="http://schemas.microsoft.com/office/drawing/2014/main" id="{40A3B889-290A-E7C0-DB98-158F5918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450850"/>
            <a:ext cx="8890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44" y="2358093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2. Symmetric Key  Basics Block or Stream? Secret Key Methods Salting AES 3DES…"/>
          <p:cNvSpPr txBox="1">
            <a:spLocks noGrp="1"/>
          </p:cNvSpPr>
          <p:nvPr>
            <p:ph type="title" idx="4294967295"/>
          </p:nvPr>
        </p:nvSpPr>
        <p:spPr>
          <a:xfrm>
            <a:off x="468312" y="217437"/>
            <a:ext cx="5327651" cy="528012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defRPr b="1">
                <a:solidFill>
                  <a:srgbClr val="C00000"/>
                </a:solidFill>
              </a:defRPr>
            </a:pPr>
            <a:r>
              <a:rPr dirty="0"/>
              <a:t>2. Symmetric Key</a:t>
            </a:r>
            <a:br>
              <a:rPr dirty="0"/>
            </a:br>
            <a:br>
              <a:rPr dirty="0"/>
            </a:br>
            <a:r>
              <a:rPr sz="2000" b="0" dirty="0"/>
              <a:t>Basics</a:t>
            </a:r>
            <a:br>
              <a:rPr sz="2000" b="0" dirty="0"/>
            </a:br>
            <a:r>
              <a:rPr sz="2000" b="0" dirty="0"/>
              <a:t>Block or Stream?</a:t>
            </a:r>
            <a:br>
              <a:rPr sz="2000" b="0" dirty="0"/>
            </a:br>
            <a:r>
              <a:rPr sz="2000" b="0" dirty="0"/>
              <a:t>Secret Key Methods</a:t>
            </a:r>
            <a:br>
              <a:rPr sz="2000" b="0" dirty="0"/>
            </a:br>
            <a:r>
              <a:rPr sz="2000" b="0" dirty="0"/>
              <a:t>Salting</a:t>
            </a:r>
            <a:br>
              <a:rPr sz="2000" b="0" dirty="0"/>
            </a:br>
            <a:r>
              <a:rPr sz="2000" b="0" dirty="0"/>
              <a:t>AES</a:t>
            </a:r>
            <a:br>
              <a:rPr sz="2000" b="0" dirty="0"/>
            </a:br>
            <a:r>
              <a:rPr sz="2000" b="0" dirty="0"/>
              <a:t>3DES</a:t>
            </a:r>
          </a:p>
          <a:p>
            <a:pPr algn="l">
              <a:defRPr b="1">
                <a:solidFill>
                  <a:srgbClr val="C00000"/>
                </a:solidFill>
              </a:defRPr>
            </a:pPr>
            <a:r>
              <a:rPr sz="2000" b="0" dirty="0"/>
              <a:t>ChaCha20/Poly1305 and RC4</a:t>
            </a:r>
            <a:br>
              <a:rPr sz="2000" b="0" dirty="0"/>
            </a:br>
            <a:r>
              <a:rPr sz="2000" b="0" dirty="0"/>
              <a:t>Key Entropy</a:t>
            </a:r>
            <a:br>
              <a:rPr lang="en-US" sz="2000" b="0" dirty="0"/>
            </a:br>
            <a:r>
              <a:rPr lang="en-US" sz="2000" b="0" dirty="0"/>
              <a:t>Cloud-based Symmetric Key</a:t>
            </a:r>
            <a:br>
              <a:rPr sz="2000" b="0" dirty="0"/>
            </a:br>
            <a:br>
              <a:rPr sz="2000" b="0" dirty="0"/>
            </a:br>
            <a:r>
              <a:rPr sz="3000" dirty="0">
                <a:solidFill>
                  <a:srgbClr val="000000"/>
                </a:solidFill>
              </a:rPr>
              <a:t>Prof Bill Buchanan OBE</a:t>
            </a:r>
            <a:br>
              <a:rPr sz="3000" dirty="0">
                <a:solidFill>
                  <a:srgbClr val="000000"/>
                </a:solidFill>
              </a:rPr>
            </a:br>
            <a:r>
              <a:rPr lang="en-GB" sz="2000" dirty="0"/>
              <a:t>https://</a:t>
            </a:r>
            <a:r>
              <a:rPr lang="en-GB" sz="2000" dirty="0" err="1"/>
              <a:t>asecuritysite.com</a:t>
            </a:r>
            <a:r>
              <a:rPr lang="en-GB" sz="2000" dirty="0"/>
              <a:t>/symmetric</a:t>
            </a:r>
            <a:br>
              <a:rPr sz="2000" b="0" dirty="0"/>
            </a:br>
            <a:endParaRPr sz="2000" b="0" dirty="0"/>
          </a:p>
        </p:txBody>
      </p:sp>
      <p:pic>
        <p:nvPicPr>
          <p:cNvPr id="2" name="Picture 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071A0414-F2FA-1534-3F82-B9AF87A6F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83140"/>
            <a:ext cx="4308143" cy="3231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49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0" name="image.tif" descr="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3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9140825" cy="574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525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Body"/>
          <p:cNvSpPr txBox="1">
            <a:spLocks noGrp="1"/>
          </p:cNvSpPr>
          <p:nvPr>
            <p:ph type="body" idx="4294967295"/>
          </p:nvPr>
        </p:nvSpPr>
        <p:spPr>
          <a:xfrm>
            <a:off x="457200" y="1333500"/>
            <a:ext cx="8229600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har char="•"/>
            </a:pPr>
            <a:endParaRPr/>
          </a:p>
        </p:txBody>
      </p:sp>
      <p:pic>
        <p:nvPicPr>
          <p:cNvPr id="5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6084</Words>
  <Application>Microsoft Macintosh PowerPoint</Application>
  <PresentationFormat>On-screen Show (16:10)</PresentationFormat>
  <Paragraphs>877</Paragraphs>
  <Slides>120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8" baseType="lpstr">
      <vt:lpstr>AmazonEmber</vt:lpstr>
      <vt:lpstr>Arial</vt:lpstr>
      <vt:lpstr>Calibri</vt:lpstr>
      <vt:lpstr>Calibri Light</vt:lpstr>
      <vt:lpstr>Helvetica</vt:lpstr>
      <vt:lpstr>Lucida Console</vt:lpstr>
      <vt:lpstr>NVIDIA-NALA</vt:lpstr>
      <vt:lpstr>Office Theme</vt:lpstr>
      <vt:lpstr>2. Symmetric Key  Basics Block or Stream? Secret Key Methods Salting AES: Creation and Modes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Symmetric Key</vt:lpstr>
      <vt:lpstr>PowerPoint Presentation</vt:lpstr>
      <vt:lpstr>PowerPoint Presentation</vt:lpstr>
      <vt:lpstr>Symmetric Key - Modes</vt:lpstr>
      <vt:lpstr>Symmetric Key – Electronic Code Code (ECB)</vt:lpstr>
      <vt:lpstr>Symmetric Key – Cipher Block Chaining (CBC)</vt:lpstr>
      <vt:lpstr>Authenticated Encryption with Additional Data (AEAD)</vt:lpstr>
      <vt:lpstr>Padding</vt:lpstr>
      <vt:lpstr>Padding</vt:lpstr>
      <vt:lpstr>2. Symmetric Key  Basics Block or Stream? Secret Key Methods Salting AES 3DES ChaCha20/Poly1305 Key Entropy  Prof Bill Buchanan OBE https://asecuritysite.com/encryption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PowerPoint Presentation</vt:lpstr>
      <vt:lpstr>PowerPoint Presentation</vt:lpstr>
      <vt:lpstr>PowerPoint Presentation</vt:lpstr>
      <vt:lpstr>2. Symmetric Key  Basics Block or Stream? Secret Key Methods Salting AES 3DES ChaCha20/Poly1305 and RC4 Key Entropy Cloud-based Symmetric Key  Prof Bill Buchanan OBE https://asecuritysite.com/symmetric </vt:lpstr>
      <vt:lpstr>AES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3-DES</vt:lpstr>
      <vt:lpstr>2. Symmetric Key  Basics Block or Stream? Secret Key Methods Salting AES 3DES ChaCha20/Poly1305 and RC4 Key Entropy Cloud-based Symmetric Key  Prof Bill Buchanan OBE https://asecuritysite.com/encryption </vt:lpstr>
      <vt:lpstr>PowerPoint Presentation</vt:lpstr>
      <vt:lpstr>2. Symmetric Key  Basics Block or Stream? Secret Key Methods Salting AES 3DES ChaCha20/Poly1305 Key Entropy Cloud-based Symmetric Key  Prof Bill Buchanan OBE https://asecuritysite.com/symmetric 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  <vt:lpstr>PowerPoint Presentation</vt:lpstr>
      <vt:lpstr>PowerPoint Presentation</vt:lpstr>
      <vt:lpstr>2. Symmetric Key  Basics Block or Stream? Secret Key Methods Salting AES 3DES ChaCha20/Poly1305 Key Entropy  Cloud-based Symmetric Key  Prof Bill Buchanan OBE https://asecuritysite.com/symmetric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Symmetric Key  Basics Block or Stream? Secret Key Methods Salting AES 3DES ChaCha20/Poly1305 and RC4 Key Entropy  Prof Bill Buchanan OBE https://asecuritysite.com/esecurity/unit02 </dc:title>
  <cp:lastModifiedBy>Buchanan, Bill</cp:lastModifiedBy>
  <cp:revision>17</cp:revision>
  <dcterms:modified xsi:type="dcterms:W3CDTF">2023-03-10T06:10:33Z</dcterms:modified>
</cp:coreProperties>
</file>